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0801350" cy="7632700"/>
  <p:notesSz cx="6858000" cy="9144000"/>
  <p:defaultTextStyle>
    <a:defPPr>
      <a:defRPr lang="de-DE"/>
    </a:defPPr>
    <a:lvl1pPr marL="0" algn="l" defTabSz="10054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737" algn="l" defTabSz="10054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474" algn="l" defTabSz="10054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8211" algn="l" defTabSz="10054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0948" algn="l" defTabSz="10054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3686" algn="l" defTabSz="10054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6423" algn="l" defTabSz="10054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9160" algn="l" defTabSz="10054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1897" algn="l" defTabSz="10054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500"/>
    <a:srgbClr val="A83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0" autoAdjust="0"/>
  </p:normalViewPr>
  <p:slideViewPr>
    <p:cSldViewPr>
      <p:cViewPr varScale="1">
        <p:scale>
          <a:sx n="58" d="100"/>
          <a:sy n="58" d="100"/>
        </p:scale>
        <p:origin x="-874" y="-67"/>
      </p:cViewPr>
      <p:guideLst>
        <p:guide orient="horz" pos="688"/>
        <p:guide pos="4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342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86D5A-F9DF-4579-A3B8-4D89B9C7AD07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BDD2-9AD2-4648-BBA5-8A1B62EF34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329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FCC22-910A-4D72-916C-88508872279B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CBA6-AF03-4B20-BFD0-C27CE49E21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24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547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737" algn="l" defTabSz="100547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5474" algn="l" defTabSz="100547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8211" algn="l" defTabSz="100547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0948" algn="l" defTabSz="100547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3686" algn="l" defTabSz="100547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6423" algn="l" defTabSz="100547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9160" algn="l" defTabSz="100547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1897" algn="l" defTabSz="100547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CBA6-AF03-4B20-BFD0-C27CE49E210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36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30079" y="1526540"/>
            <a:ext cx="9274759" cy="2035387"/>
          </a:xfrm>
          <a:ln>
            <a:noFill/>
          </a:ln>
        </p:spPr>
        <p:txBody>
          <a:bodyPr vert="horz" tIns="0" rIns="201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30079" y="3593241"/>
            <a:ext cx="9278360" cy="1950579"/>
          </a:xfrm>
        </p:spPr>
        <p:txBody>
          <a:bodyPr lIns="0" rIns="20109"/>
          <a:lstStyle>
            <a:lvl1pPr marL="0" marR="50274" indent="0" algn="r">
              <a:buNone/>
              <a:defRPr>
                <a:solidFill>
                  <a:schemeClr val="tx1"/>
                </a:solidFill>
              </a:defRPr>
            </a:lvl1pPr>
            <a:lvl2pPr marL="502737" indent="0" algn="ctr">
              <a:buNone/>
            </a:lvl2pPr>
            <a:lvl3pPr marL="1005474" indent="0" algn="ctr">
              <a:buNone/>
            </a:lvl3pPr>
            <a:lvl4pPr marL="1508211" indent="0" algn="ctr">
              <a:buNone/>
            </a:lvl4pPr>
            <a:lvl5pPr marL="2010948" indent="0" algn="ctr">
              <a:buNone/>
            </a:lvl5pPr>
            <a:lvl6pPr marL="2513686" indent="0" algn="ctr">
              <a:buNone/>
            </a:lvl6pPr>
            <a:lvl7pPr marL="3016423" indent="0" algn="ctr">
              <a:buNone/>
            </a:lvl7pPr>
            <a:lvl8pPr marL="3519160" indent="0" algn="ctr">
              <a:buNone/>
            </a:lvl8pPr>
            <a:lvl9pPr marL="4021897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1017696"/>
            <a:ext cx="2430304" cy="5800499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1017696"/>
            <a:ext cx="7110889" cy="5800499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78" y="1465478"/>
            <a:ext cx="9181148" cy="151636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78" y="3010191"/>
            <a:ext cx="9181148" cy="1680254"/>
          </a:xfrm>
        </p:spPr>
        <p:txBody>
          <a:bodyPr lIns="50274" rIns="50274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783624"/>
            <a:ext cx="9721215" cy="1272117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2136983"/>
            <a:ext cx="4770596" cy="49358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2136983"/>
            <a:ext cx="4770596" cy="49358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783624"/>
            <a:ext cx="9721215" cy="1272117"/>
          </a:xfrm>
        </p:spPr>
        <p:txBody>
          <a:bodyPr tIns="50274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7" y="2064822"/>
            <a:ext cx="4772472" cy="733834"/>
          </a:xfrm>
        </p:spPr>
        <p:txBody>
          <a:bodyPr lIns="50274" tIns="0" rIns="50274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86937" y="2069842"/>
            <a:ext cx="4774347" cy="728816"/>
          </a:xfrm>
        </p:spPr>
        <p:txBody>
          <a:bodyPr lIns="50274" tIns="0" rIns="50274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0067" y="2798657"/>
            <a:ext cx="4772472" cy="428014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7" y="2798657"/>
            <a:ext cx="4774347" cy="428014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783624"/>
            <a:ext cx="9811226" cy="1272117"/>
          </a:xfrm>
        </p:spPr>
        <p:txBody>
          <a:bodyPr vert="horz" tIns="5027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01" y="572455"/>
            <a:ext cx="3240405" cy="129331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0101" y="1865771"/>
            <a:ext cx="3240405" cy="5088467"/>
          </a:xfrm>
        </p:spPr>
        <p:txBody>
          <a:bodyPr lIns="20109" rIns="2010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23028" y="1865771"/>
            <a:ext cx="6038255" cy="5088467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39546" y="1233249"/>
            <a:ext cx="6210776" cy="45796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454883" y="5965224"/>
            <a:ext cx="183623" cy="17300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47" tIns="50274" rIns="100547" bIns="5027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1309954"/>
            <a:ext cx="2613927" cy="1761399"/>
          </a:xfrm>
        </p:spPr>
        <p:txBody>
          <a:bodyPr vert="horz" lIns="50274" tIns="50274" rIns="50274" bIns="50274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90" y="3148333"/>
            <a:ext cx="2610326" cy="2425502"/>
          </a:xfrm>
        </p:spPr>
        <p:txBody>
          <a:bodyPr lIns="70383" rIns="50274" bIns="50274" anchor="t"/>
          <a:lstStyle>
            <a:lvl1pPr marL="0" indent="0" algn="l">
              <a:spcBef>
                <a:spcPts val="275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41193" y="7074384"/>
            <a:ext cx="720090" cy="406371"/>
          </a:xfrm>
        </p:spPr>
        <p:txBody>
          <a:bodyPr/>
          <a:lstStyle/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17593" y="1335018"/>
            <a:ext cx="5454682" cy="4376081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252" y="6473660"/>
            <a:ext cx="10823853" cy="11590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47" tIns="50274" rIns="100547" bIns="5027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175647" y="6922437"/>
            <a:ext cx="5625703" cy="7102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47" tIns="50274" rIns="100547" bIns="5027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FFFF00"/>
            </a:gs>
            <a:gs pos="63000">
              <a:schemeClr val="accent4">
                <a:lumMod val="60000"/>
                <a:lumOff val="40000"/>
              </a:schemeClr>
            </a:gs>
            <a:gs pos="75000">
              <a:schemeClr val="accent4"/>
            </a:gs>
            <a:gs pos="86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252" y="-7951"/>
            <a:ext cx="10823853" cy="11590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47" tIns="50274" rIns="100547" bIns="5027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175647" y="-7950"/>
            <a:ext cx="5625703" cy="7102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47" tIns="50274" rIns="100547" bIns="5027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0068" y="783624"/>
            <a:ext cx="9721215" cy="1272117"/>
          </a:xfrm>
          <a:prstGeom prst="rect">
            <a:avLst/>
          </a:prstGeom>
        </p:spPr>
        <p:txBody>
          <a:bodyPr vert="horz" lIns="0" tIns="50274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0068" y="2154118"/>
            <a:ext cx="9721215" cy="4884928"/>
          </a:xfrm>
          <a:prstGeom prst="rect">
            <a:avLst/>
          </a:prstGeom>
        </p:spPr>
        <p:txBody>
          <a:bodyPr vert="horz" lIns="100547" tIns="50274" rIns="100547" bIns="50274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0068" y="7074384"/>
            <a:ext cx="2520315" cy="4063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313B8C-74C1-431B-9118-62DBDA686042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50394" y="7074384"/>
            <a:ext cx="3960495" cy="4063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1170" y="7074384"/>
            <a:ext cx="900113" cy="4063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0C7589-5A70-418D-99AD-1F207E66C164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-22464" y="225273"/>
            <a:ext cx="10844523" cy="72256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1642" indent="-30164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3832" indent="-27147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474" indent="-27147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117" indent="-23125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759" indent="-23125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0401" indent="-23125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1496" indent="-20109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3138" indent="-201095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4780" indent="-20109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27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54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08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09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164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19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218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microsoft.com/office/2007/relationships/hdphoto" Target="../media/hdphoto4.wdp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14351" y="5980190"/>
            <a:ext cx="3586999" cy="115382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500" dirty="0">
                <a:solidFill>
                  <a:srgbClr val="FFC000"/>
                </a:solidFill>
              </a:rPr>
              <a:t/>
            </a:r>
            <a:br>
              <a:rPr lang="de-DE" sz="3500" dirty="0">
                <a:solidFill>
                  <a:srgbClr val="FFC000"/>
                </a:solidFill>
              </a:rPr>
            </a:br>
            <a:r>
              <a:rPr lang="de-DE" sz="3500" dirty="0">
                <a:solidFill>
                  <a:srgbClr val="FFC000"/>
                </a:solidFill>
              </a:rPr>
              <a:t>Rainer Edelmann</a:t>
            </a:r>
            <a:br>
              <a:rPr lang="de-DE" sz="3500" dirty="0">
                <a:solidFill>
                  <a:srgbClr val="FFC000"/>
                </a:solidFill>
              </a:rPr>
            </a:br>
            <a:r>
              <a:rPr lang="de-DE" sz="3500" dirty="0">
                <a:solidFill>
                  <a:srgbClr val="FFC000"/>
                </a:solidFill>
              </a:rPr>
              <a:t>Ingrid </a:t>
            </a:r>
            <a:r>
              <a:rPr lang="de-DE" sz="3500" dirty="0" err="1">
                <a:solidFill>
                  <a:srgbClr val="FFC000"/>
                </a:solidFill>
              </a:rPr>
              <a:t>Treutter</a:t>
            </a:r>
            <a:endParaRPr lang="de-DE" sz="3500" dirty="0">
              <a:solidFill>
                <a:srgbClr val="FFC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14351" y="851087"/>
            <a:ext cx="3586999" cy="1184816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Vortrags-</a:t>
            </a:r>
          </a:p>
          <a:p>
            <a:pPr algn="ctr"/>
            <a:r>
              <a:rPr lang="de-DE" sz="4400" b="1" dirty="0" err="1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programm</a:t>
            </a:r>
            <a:endParaRPr lang="de-DE" sz="4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66" t="7952" r="10321" b="40150"/>
          <a:stretch/>
        </p:blipFill>
        <p:spPr>
          <a:xfrm rot="15513548">
            <a:off x="7557257" y="2785651"/>
            <a:ext cx="1875848" cy="1456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feld 6"/>
          <p:cNvSpPr txBox="1"/>
          <p:nvPr/>
        </p:nvSpPr>
        <p:spPr>
          <a:xfrm>
            <a:off x="7442101" y="5258083"/>
            <a:ext cx="3062141" cy="685088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pPr algn="ctr"/>
            <a:r>
              <a:rPr lang="de-DE" sz="2200" dirty="0">
                <a:solidFill>
                  <a:srgbClr val="FFC000"/>
                </a:solidFill>
              </a:rPr>
              <a:t>Naturbeobachtungen</a:t>
            </a:r>
          </a:p>
          <a:p>
            <a:pPr algn="ctr"/>
            <a:r>
              <a:rPr lang="de-DE" sz="1500" dirty="0">
                <a:solidFill>
                  <a:srgbClr val="FFC000"/>
                </a:solidFill>
              </a:rPr>
              <a:t>kombiniert mit Reiseerlebnissen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8" t="28826" r="30778"/>
          <a:stretch/>
        </p:blipFill>
        <p:spPr>
          <a:xfrm rot="342636">
            <a:off x="8862161" y="2520228"/>
            <a:ext cx="1394427" cy="1820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9483" y1="78715" x2="36035" y2="82305"/>
                        <a14:foregroundMark x1="72449" y1="47040" x2="73709" y2="53086"/>
                        <a14:foregroundMark x1="18858" y1="57053" x2="13398" y2="67506"/>
                        <a14:foregroundMark x1="13146" y1="71474" x2="13146" y2="75063"/>
                        <a14:foregroundMark x1="46409" y1="74685" x2="46535" y2="69018"/>
                        <a14:foregroundMark x1="45653" y1="24433" x2="46031" y2="27267"/>
                        <a14:foregroundMark x1="45779" y1="24622" x2="55775" y2="17821"/>
                        <a14:foregroundMark x1="33389" y1="17632" x2="42377" y2="24811"/>
                        <a14:foregroundMark x1="43007" y1="25945" x2="43007" y2="27645"/>
                        <a14:foregroundMark x1="43889" y1="21788" x2="44015" y2="26134"/>
                        <a14:backgroundMark x1="44771" y1="24811" x2="53129" y2="18766"/>
                        <a14:backgroundMark x1="53129" y1="18766" x2="53129" y2="18766"/>
                        <a14:backgroundMark x1="43385" y1="24244" x2="44015" y2="25189"/>
                        <a14:backgroundMark x1="44015" y1="21788" x2="44015" y2="24811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15148" r="19578" b="15053"/>
          <a:stretch/>
        </p:blipFill>
        <p:spPr>
          <a:xfrm>
            <a:off x="7787426" y="3717744"/>
            <a:ext cx="2338704" cy="161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65" y="1091900"/>
            <a:ext cx="1062048" cy="72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1439447" y="5382120"/>
            <a:ext cx="2305043" cy="778638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Rund um Nürnberg</a:t>
            </a:r>
          </a:p>
          <a:p>
            <a:r>
              <a:rPr lang="de-DE" sz="1100" dirty="0">
                <a:solidFill>
                  <a:schemeClr val="bg1"/>
                </a:solidFill>
              </a:rPr>
              <a:t>Die Eindrücke von </a:t>
            </a:r>
            <a:r>
              <a:rPr lang="de-DE" sz="1100" dirty="0" smtClean="0">
                <a:solidFill>
                  <a:schemeClr val="bg1"/>
                </a:solidFill>
              </a:rPr>
              <a:t>verschiedenen </a:t>
            </a:r>
            <a:r>
              <a:rPr lang="de-DE" sz="1100" dirty="0">
                <a:solidFill>
                  <a:schemeClr val="bg1"/>
                </a:solidFill>
              </a:rPr>
              <a:t>Exkursionen rund um </a:t>
            </a:r>
            <a:endParaRPr lang="de-DE" sz="1100" dirty="0" smtClean="0">
              <a:solidFill>
                <a:schemeClr val="bg1"/>
              </a:solidFill>
            </a:endParaRPr>
          </a:p>
          <a:p>
            <a:r>
              <a:rPr lang="de-DE" sz="1100" dirty="0" smtClean="0">
                <a:solidFill>
                  <a:schemeClr val="bg1"/>
                </a:solidFill>
              </a:rPr>
              <a:t>Nürnberg </a:t>
            </a:r>
            <a:r>
              <a:rPr lang="de-DE" sz="1100" dirty="0">
                <a:solidFill>
                  <a:schemeClr val="bg1"/>
                </a:solidFill>
              </a:rPr>
              <a:t>und quer durch </a:t>
            </a:r>
            <a:r>
              <a:rPr lang="de-DE" sz="1100" dirty="0" smtClean="0">
                <a:solidFill>
                  <a:schemeClr val="bg1"/>
                </a:solidFill>
              </a:rPr>
              <a:t>alle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472755" y="1663689"/>
            <a:ext cx="2434009" cy="787851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Steigerwald</a:t>
            </a:r>
          </a:p>
          <a:p>
            <a:r>
              <a:rPr lang="de-DE" sz="1100" dirty="0">
                <a:solidFill>
                  <a:schemeClr val="bg1"/>
                </a:solidFill>
              </a:rPr>
              <a:t>Im Gebiet des projektierten Nationalparks gibt es neben zahlreichen Pilzen sehr viele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90459" y="3693214"/>
            <a:ext cx="2097849" cy="787851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Fränkische Alb</a:t>
            </a:r>
          </a:p>
          <a:p>
            <a:r>
              <a:rPr lang="de-DE" sz="1100" dirty="0">
                <a:solidFill>
                  <a:schemeClr val="bg1"/>
                </a:solidFill>
              </a:rPr>
              <a:t>Typisch sind die Karst-erscheinungen des Malm mit ihrer orchideenreichen Flora.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940432" y="2336817"/>
            <a:ext cx="2273919" cy="959123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Gärtnern in der Stadt</a:t>
            </a:r>
          </a:p>
          <a:p>
            <a:r>
              <a:rPr lang="de-DE" sz="1100" dirty="0">
                <a:solidFill>
                  <a:schemeClr val="bg1"/>
                </a:solidFill>
              </a:rPr>
              <a:t>Aufgezeigt werden verschiedene Möglichkeiten, mitten in der Stadt gärtnerisch aktiv zu werden. </a:t>
            </a:r>
          </a:p>
          <a:p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879117" y="225038"/>
            <a:ext cx="3140955" cy="445308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pPr algn="ctr"/>
            <a:r>
              <a:rPr lang="de-DE" sz="22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Kurzvorträge</a:t>
            </a:r>
            <a:endParaRPr lang="de-DE" sz="2200" dirty="0"/>
          </a:p>
        </p:txBody>
      </p:sp>
      <p:sp>
        <p:nvSpPr>
          <p:cNvPr id="17" name="Rechteck 16"/>
          <p:cNvSpPr/>
          <p:nvPr/>
        </p:nvSpPr>
        <p:spPr>
          <a:xfrm>
            <a:off x="3857564" y="3362941"/>
            <a:ext cx="3371674" cy="4179036"/>
          </a:xfrm>
          <a:prstGeom prst="rect">
            <a:avLst/>
          </a:prstGeom>
        </p:spPr>
        <p:txBody>
          <a:bodyPr wrap="square" lIns="100547" tIns="50274" rIns="100547" bIns="50274">
            <a:spAutoFit/>
          </a:bodyPr>
          <a:lstStyle/>
          <a:p>
            <a:pPr lvl="0"/>
            <a:r>
              <a:rPr lang="de-DE" sz="1500" dirty="0">
                <a:solidFill>
                  <a:srgbClr val="A8331C"/>
                </a:solidFill>
              </a:rPr>
              <a:t>Normale Vortragsdauer: ca. 90 Min Kurzvorträge (30 – 45 Min) sind zu allen angeführten Themen möglich.</a:t>
            </a:r>
          </a:p>
          <a:p>
            <a:pPr lvl="0"/>
            <a:r>
              <a:rPr lang="de-DE" sz="1500" dirty="0">
                <a:solidFill>
                  <a:srgbClr val="A8331C"/>
                </a:solidFill>
              </a:rPr>
              <a:t>Wir bieten außerdem naturkundliche Führungen, allgemein oder mit Thema wie z.B. Kräuterführung oder Vogelbeobachtung.</a:t>
            </a:r>
          </a:p>
          <a:p>
            <a:pPr lvl="0"/>
            <a:endParaRPr lang="de-DE" sz="1500" dirty="0">
              <a:solidFill>
                <a:srgbClr val="A8331C"/>
              </a:solidFill>
            </a:endParaRPr>
          </a:p>
          <a:p>
            <a:pPr lvl="0"/>
            <a:r>
              <a:rPr lang="de-DE" sz="1500" dirty="0">
                <a:solidFill>
                  <a:srgbClr val="FFC000"/>
                </a:solidFill>
              </a:rPr>
              <a:t>Preise nach Vereinbarung.</a:t>
            </a:r>
          </a:p>
          <a:p>
            <a:pPr lvl="0"/>
            <a:r>
              <a:rPr lang="de-DE" sz="1500" b="1" dirty="0">
                <a:solidFill>
                  <a:srgbClr val="FFC000"/>
                </a:solidFill>
              </a:rPr>
              <a:t>Kontakt:</a:t>
            </a:r>
          </a:p>
          <a:p>
            <a:pPr lvl="0"/>
            <a:r>
              <a:rPr lang="de-DE" sz="1500" b="1" dirty="0">
                <a:solidFill>
                  <a:srgbClr val="FFC000"/>
                </a:solidFill>
              </a:rPr>
              <a:t>Rainer Edelmann</a:t>
            </a:r>
            <a:r>
              <a:rPr lang="de-DE" sz="1500" dirty="0">
                <a:solidFill>
                  <a:srgbClr val="FFC000"/>
                </a:solidFill>
              </a:rPr>
              <a:t>: 0911/ 51 97 27 3</a:t>
            </a:r>
          </a:p>
          <a:p>
            <a:pPr lvl="0"/>
            <a:r>
              <a:rPr lang="de-DE" sz="1500" dirty="0">
                <a:solidFill>
                  <a:srgbClr val="FFC000"/>
                </a:solidFill>
              </a:rPr>
              <a:t>                                0171/364 18 23</a:t>
            </a:r>
          </a:p>
          <a:p>
            <a:pPr lvl="0"/>
            <a:r>
              <a:rPr lang="de-DE" sz="1500" dirty="0">
                <a:solidFill>
                  <a:srgbClr val="FFC000"/>
                </a:solidFill>
              </a:rPr>
              <a:t>rainer.edelmann@freenet.de</a:t>
            </a:r>
          </a:p>
          <a:p>
            <a:pPr lvl="0"/>
            <a:r>
              <a:rPr lang="de-DE" sz="1500" b="1" dirty="0">
                <a:solidFill>
                  <a:srgbClr val="FFC000"/>
                </a:solidFill>
              </a:rPr>
              <a:t>Ingrid </a:t>
            </a:r>
            <a:r>
              <a:rPr lang="de-DE" sz="1500" b="1" dirty="0" err="1">
                <a:solidFill>
                  <a:srgbClr val="FFC000"/>
                </a:solidFill>
              </a:rPr>
              <a:t>Treutter</a:t>
            </a:r>
            <a:r>
              <a:rPr lang="de-DE" sz="1500" dirty="0">
                <a:solidFill>
                  <a:srgbClr val="FFC000"/>
                </a:solidFill>
              </a:rPr>
              <a:t>: 0911/ 5 98 21 37</a:t>
            </a:r>
          </a:p>
          <a:p>
            <a:pPr lvl="0"/>
            <a:r>
              <a:rPr lang="de-DE" sz="1500" dirty="0">
                <a:solidFill>
                  <a:srgbClr val="FFC000"/>
                </a:solidFill>
              </a:rPr>
              <a:t>                              0173/ 64 915 67</a:t>
            </a:r>
          </a:p>
          <a:p>
            <a:pPr lvl="0"/>
            <a:r>
              <a:rPr lang="de-DE" sz="1500" dirty="0">
                <a:solidFill>
                  <a:srgbClr val="FFC000"/>
                </a:solidFill>
              </a:rPr>
              <a:t>i.treutter@gmail.com</a:t>
            </a:r>
          </a:p>
          <a:p>
            <a:pPr lvl="0"/>
            <a:endParaRPr lang="de-DE" sz="1500" dirty="0">
              <a:solidFill>
                <a:srgbClr val="FFC000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1" y="1634074"/>
            <a:ext cx="1059854" cy="72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feld 17"/>
          <p:cNvSpPr txBox="1"/>
          <p:nvPr/>
        </p:nvSpPr>
        <p:spPr>
          <a:xfrm>
            <a:off x="368674" y="2340448"/>
            <a:ext cx="3219633" cy="787851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Lebewesen, die  auf alte  Buchenwälder und Totholz spezialisiert sind. Landschaftlich sehr gegensätzlich dazu ist der südliche Steigerwald mit Trockenhängen und Orchideen.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970614" y="1077851"/>
            <a:ext cx="2243738" cy="616579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Kuriositäten Indiens</a:t>
            </a:r>
          </a:p>
          <a:p>
            <a:r>
              <a:rPr lang="de-DE" sz="1100" dirty="0">
                <a:solidFill>
                  <a:schemeClr val="bg1"/>
                </a:solidFill>
              </a:rPr>
              <a:t>Im Vordergrund steht hier der Mensch und sein Umfeld. 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43" y="3696479"/>
            <a:ext cx="1052904" cy="806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23" y="2355275"/>
            <a:ext cx="1000974" cy="681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4" y="5339691"/>
            <a:ext cx="1059854" cy="72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feld 24"/>
          <p:cNvSpPr txBox="1"/>
          <p:nvPr/>
        </p:nvSpPr>
        <p:spPr>
          <a:xfrm>
            <a:off x="350971" y="6077613"/>
            <a:ext cx="2959430" cy="445308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Jahreszeiten sind hier zusammengetragen.</a:t>
            </a:r>
          </a:p>
          <a:p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2" y="1107029"/>
            <a:ext cx="1062162" cy="721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65" y="1091900"/>
            <a:ext cx="1059854" cy="72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73" y="5519995"/>
            <a:ext cx="1059854" cy="72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1445654" y="1105451"/>
            <a:ext cx="2161282" cy="959123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/>
              <a:t>Indien – </a:t>
            </a:r>
            <a:r>
              <a:rPr lang="de-DE" sz="1100" b="1" dirty="0" err="1"/>
              <a:t>Maharashtra</a:t>
            </a:r>
            <a:endParaRPr lang="de-DE" sz="1100" b="1" dirty="0"/>
          </a:p>
          <a:p>
            <a:r>
              <a:rPr lang="de-DE" sz="1100" dirty="0"/>
              <a:t>Vom Großstadttrubel Mumbais zur Einsamkeit der  National-parks </a:t>
            </a:r>
            <a:r>
              <a:rPr lang="de-DE" sz="1100" dirty="0" err="1"/>
              <a:t>Borivali</a:t>
            </a:r>
            <a:r>
              <a:rPr lang="de-DE" sz="1100" dirty="0"/>
              <a:t> und </a:t>
            </a:r>
            <a:r>
              <a:rPr lang="de-DE" sz="1100" dirty="0" err="1"/>
              <a:t>Wansda</a:t>
            </a:r>
            <a:r>
              <a:rPr lang="de-DE" sz="1100" dirty="0"/>
              <a:t>.</a:t>
            </a:r>
          </a:p>
          <a:p>
            <a:endParaRPr lang="de-DE" sz="1100" dirty="0"/>
          </a:p>
        </p:txBody>
      </p:sp>
      <p:sp>
        <p:nvSpPr>
          <p:cNvPr id="11" name="Textfeld 10"/>
          <p:cNvSpPr txBox="1"/>
          <p:nvPr/>
        </p:nvSpPr>
        <p:spPr>
          <a:xfrm>
            <a:off x="297108" y="1828307"/>
            <a:ext cx="3309828" cy="616579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dirty="0"/>
              <a:t>Neben den kulturellen Besonderheiten, wie zum Beispiel den Höhlen von </a:t>
            </a:r>
            <a:r>
              <a:rPr lang="de-DE" sz="1100" dirty="0" err="1"/>
              <a:t>Ellora</a:t>
            </a:r>
            <a:r>
              <a:rPr lang="de-DE" sz="1100" dirty="0"/>
              <a:t> wird die uns fremde Tier-und Pflanzenwelt Indiens gezeigt.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89163" y="3055117"/>
            <a:ext cx="2406095" cy="1301667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/>
              <a:t>Indien – </a:t>
            </a:r>
            <a:r>
              <a:rPr lang="de-DE" sz="1100" b="1" dirty="0" err="1"/>
              <a:t>Gujarath</a:t>
            </a:r>
            <a:endParaRPr lang="de-DE" sz="1100" b="1" dirty="0"/>
          </a:p>
          <a:p>
            <a:r>
              <a:rPr lang="de-DE" sz="1100" dirty="0"/>
              <a:t>Auf dieser Halbinsel im Nord-Westen gibt es einige Vogel-</a:t>
            </a:r>
            <a:r>
              <a:rPr lang="de-DE" sz="1100" dirty="0" err="1"/>
              <a:t>paradiese</a:t>
            </a:r>
            <a:r>
              <a:rPr lang="de-DE" sz="1100" dirty="0"/>
              <a:t> und auch Nationalparks mit Großtieren, wie Halbesel, Gazellen, Wölfen. In der Halbwüste begegnen uns Nomaden.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30082" y="5472325"/>
            <a:ext cx="2041887" cy="1472939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/>
              <a:t>Indien – </a:t>
            </a:r>
            <a:r>
              <a:rPr lang="de-DE" sz="1100" b="1" dirty="0" err="1"/>
              <a:t>Rajastan</a:t>
            </a:r>
            <a:endParaRPr lang="de-DE" sz="1100" b="1" dirty="0"/>
          </a:p>
          <a:p>
            <a:r>
              <a:rPr lang="de-DE" sz="1100" dirty="0"/>
              <a:t>Die Höhepunkte dieses Teils der Reise sind die Wüste bei </a:t>
            </a:r>
            <a:r>
              <a:rPr lang="de-DE" sz="1100" dirty="0" err="1"/>
              <a:t>Jaisalmer</a:t>
            </a:r>
            <a:r>
              <a:rPr lang="de-DE" sz="1100" dirty="0"/>
              <a:t> und der National-park </a:t>
            </a:r>
            <a:r>
              <a:rPr lang="de-DE" sz="1100" dirty="0" err="1"/>
              <a:t>Ranthambore</a:t>
            </a:r>
            <a:r>
              <a:rPr lang="de-DE" sz="1100" dirty="0"/>
              <a:t>. Dort haben wir Leoparden und Krokodile beobachtet. </a:t>
            </a:r>
          </a:p>
          <a:p>
            <a:endParaRPr lang="de-DE" sz="1100" dirty="0"/>
          </a:p>
        </p:txBody>
      </p:sp>
      <p:sp>
        <p:nvSpPr>
          <p:cNvPr id="16" name="Textfeld 15"/>
          <p:cNvSpPr txBox="1"/>
          <p:nvPr/>
        </p:nvSpPr>
        <p:spPr>
          <a:xfrm>
            <a:off x="8584151" y="1057471"/>
            <a:ext cx="2217199" cy="787851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/>
              <a:t>Makedonien</a:t>
            </a:r>
          </a:p>
          <a:p>
            <a:r>
              <a:rPr lang="de-DE" sz="1100" dirty="0"/>
              <a:t>Nach der Monumental-architektur der Hauptstadt  Skopje überrascht das kleine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494329" y="3021597"/>
            <a:ext cx="2141745" cy="959123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/>
              <a:t>Polen und der weite Weg dorthin. Oder?!</a:t>
            </a:r>
          </a:p>
          <a:p>
            <a:r>
              <a:rPr lang="de-DE" sz="1100" dirty="0"/>
              <a:t>Bedingt durch einen Bahnstreik  beginnt unsere geplante Polen-Ostsee-Reise schon mit einer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227703" y="5472968"/>
            <a:ext cx="2486582" cy="1286470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/>
              <a:t>Spreewald</a:t>
            </a:r>
          </a:p>
          <a:p>
            <a:r>
              <a:rPr lang="de-DE" sz="1100" dirty="0"/>
              <a:t>Mit Fahrrad und Zelt erkunden wir Brandenburg, Unterlausitz und den Spreewald. Neben den Wasserkanälen und Tagebauseen gibt es viele Heideflächen. Unter  anderem finden wir (auch essbare</a:t>
            </a:r>
            <a:r>
              <a:rPr lang="de-DE" sz="1100" dirty="0" smtClean="0"/>
              <a:t>)</a:t>
            </a:r>
            <a:endParaRPr lang="de-DE" sz="1100" dirty="0"/>
          </a:p>
        </p:txBody>
      </p:sp>
      <p:sp>
        <p:nvSpPr>
          <p:cNvPr id="19" name="Textfeld 18"/>
          <p:cNvSpPr txBox="1"/>
          <p:nvPr/>
        </p:nvSpPr>
        <p:spPr>
          <a:xfrm>
            <a:off x="4968419" y="1107029"/>
            <a:ext cx="2241802" cy="787851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/>
              <a:t>Istrien</a:t>
            </a:r>
          </a:p>
          <a:p>
            <a:r>
              <a:rPr lang="de-DE" sz="1100" dirty="0"/>
              <a:t>Von einem Ferienhaus im Osten der Halbinsel erkunden wir das Land – die Meeresküste und das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858522" y="1813100"/>
            <a:ext cx="3297528" cy="753596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dirty="0"/>
              <a:t>hügelige Landesinnere. Dabei stoßen wir immer wieder auf Orchideen, Reptilien und Insekten.</a:t>
            </a:r>
          </a:p>
          <a:p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482" y="3303114"/>
            <a:ext cx="1233531" cy="805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feld 22"/>
          <p:cNvSpPr txBox="1"/>
          <p:nvPr/>
        </p:nvSpPr>
        <p:spPr>
          <a:xfrm>
            <a:off x="7434068" y="1790677"/>
            <a:ext cx="3280217" cy="787851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dirty="0"/>
              <a:t>Land mit einer großen Vielfalt an verschiedenen Landschaftsformen. Wir finden endemische Pflanzen, ungewöhnliche Insekten und an den Seen zahlreiche Vögel.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33" y="3095484"/>
            <a:ext cx="942092" cy="72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feld 24"/>
          <p:cNvSpPr txBox="1"/>
          <p:nvPr/>
        </p:nvSpPr>
        <p:spPr>
          <a:xfrm>
            <a:off x="4980977" y="3043212"/>
            <a:ext cx="2175073" cy="959123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/>
              <a:t>Sizilien</a:t>
            </a:r>
          </a:p>
          <a:p>
            <a:r>
              <a:rPr lang="de-DE" sz="1100" dirty="0"/>
              <a:t>Neben Vögeln und Reptilien faszinieren hier vor allem die Pflanzen am Ätna, in Palermo, in der Ausgrabungsstätte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856313" y="3906834"/>
            <a:ext cx="3247485" cy="787851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dirty="0" err="1"/>
              <a:t>Selinunte</a:t>
            </a:r>
            <a:r>
              <a:rPr lang="de-DE" sz="1100" dirty="0"/>
              <a:t>, und dem Vogelschutzgebiet </a:t>
            </a:r>
            <a:r>
              <a:rPr lang="de-DE" sz="1100" dirty="0" err="1"/>
              <a:t>Venticari</a:t>
            </a:r>
            <a:r>
              <a:rPr lang="de-DE" sz="1100" dirty="0"/>
              <a:t>. Aber auch im Landesinneren  gibt es Interessantes, wie  die Stechpalmenwälder zu entdecken.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434068" y="3872745"/>
            <a:ext cx="3193151" cy="445308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dirty="0"/>
              <a:t>Radtour entlang der Oder. Hier wie später an der Ostsee warten zahlreiche Vogelbeobachtungen.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924934" y="5501276"/>
            <a:ext cx="2264124" cy="787851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b="1" dirty="0"/>
              <a:t>Spanien – Aragon</a:t>
            </a:r>
          </a:p>
          <a:p>
            <a:r>
              <a:rPr lang="de-DE" sz="1100" dirty="0"/>
              <a:t>Der südliche Teil der Pyrenäen bietet ein Feuerwerk an Endemiten. Besonderer Höhe-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841770" y="6220537"/>
            <a:ext cx="3247485" cy="445308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dirty="0"/>
              <a:t>punkt ist eine Geierfütterung, von der ein kleiner Film gezeigt wird. 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3517" y="5707610"/>
            <a:ext cx="1081800" cy="706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Textfeld 29"/>
          <p:cNvSpPr txBox="1"/>
          <p:nvPr/>
        </p:nvSpPr>
        <p:spPr>
          <a:xfrm>
            <a:off x="7473749" y="6665845"/>
            <a:ext cx="3193152" cy="270807"/>
          </a:xfrm>
          <a:prstGeom prst="rect">
            <a:avLst/>
          </a:prstGeom>
          <a:noFill/>
        </p:spPr>
        <p:txBody>
          <a:bodyPr wrap="square" lIns="100547" tIns="50274" rIns="100547" bIns="50274" rtlCol="0">
            <a:spAutoFit/>
          </a:bodyPr>
          <a:lstStyle/>
          <a:p>
            <a:r>
              <a:rPr lang="de-DE" sz="1100" dirty="0" smtClean="0"/>
              <a:t>Pilze </a:t>
            </a:r>
            <a:r>
              <a:rPr lang="de-DE" sz="1100" dirty="0"/>
              <a:t>und </a:t>
            </a:r>
            <a:r>
              <a:rPr lang="de-DE" sz="1100" dirty="0" smtClean="0"/>
              <a:t>nicht nur </a:t>
            </a:r>
            <a:r>
              <a:rPr lang="de-DE" sz="1100" dirty="0"/>
              <a:t>stechende Insekten. 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0" y="5553660"/>
            <a:ext cx="745823" cy="114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8184" r="24384" b="23190"/>
          <a:stretch/>
        </p:blipFill>
        <p:spPr>
          <a:xfrm>
            <a:off x="3908566" y="3080459"/>
            <a:ext cx="1123134" cy="80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33" y="1076757"/>
            <a:ext cx="1059854" cy="72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485</Words>
  <Application>Microsoft Office PowerPoint</Application>
  <PresentationFormat>Benutzerdefiniert</PresentationFormat>
  <Paragraphs>56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Hyperion</vt:lpstr>
      <vt:lpstr> Rainer Edelmann Ingrid Treutter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Ingrid</dc:creator>
  <cp:lastModifiedBy>Ingrid</cp:lastModifiedBy>
  <cp:revision>60</cp:revision>
  <dcterms:created xsi:type="dcterms:W3CDTF">2015-05-02T14:15:48Z</dcterms:created>
  <dcterms:modified xsi:type="dcterms:W3CDTF">2015-06-22T20:46:01Z</dcterms:modified>
</cp:coreProperties>
</file>